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6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23526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5000"/>
              <a:t>Supporting First-Generation, Low-Income Students through Graduation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33987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/>
              <a:t>Observations from the Student Enrichment Program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4800"/>
              <a:t>Today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2400">
                <a:solidFill>
                  <a:srgbClr val="434343"/>
                </a:solidFill>
              </a:rPr>
              <a:t>5 minutes of SEP Info</a:t>
            </a:r>
          </a:p>
          <a:p>
            <a:pPr indent="-381000" lvl="0" marL="457200" rtl="0"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2400">
                <a:solidFill>
                  <a:srgbClr val="434343"/>
                </a:solidFill>
              </a:rPr>
              <a:t>5 minutes of Discussion, with opportunity for more after the meeting wraps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8125" y="3071825"/>
            <a:ext cx="2016125" cy="1814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4800"/>
              <a:t>SEP: A Quick Overview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Serve students who are First-Gen, Low-Income, or have Disabilities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8 FTE: Advisors, Instructors, and Support Staff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Approximately 50% Funded by a Federal TRIO Grant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lang="en">
                <a:solidFill>
                  <a:srgbClr val="434343"/>
                </a:solidFill>
              </a:rPr>
              <a:t>APSC 201, Ground Level by Honors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9574" y="3074624"/>
            <a:ext cx="3415824" cy="1894599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x="921250" y="3865375"/>
            <a:ext cx="4026000" cy="10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Left to Right: Marshall Guthrie, Beth Doughman, Emmanuel Macias, Adriana Carrillo, Chris Solario, Alicia Monrroy, Sheree Solario, Letitia Erckenbrack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800"/>
              <a:t>SEP Core Services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2400">
                <a:solidFill>
                  <a:srgbClr val="434343"/>
                </a:solidFill>
              </a:rPr>
              <a:t>General Advising</a:t>
            </a:r>
          </a:p>
          <a:p>
            <a:pPr indent="-381000" lvl="0" marL="457200" rtl="0"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2400">
                <a:solidFill>
                  <a:srgbClr val="434343"/>
                </a:solidFill>
              </a:rPr>
              <a:t>Credit-Bearing Coursework (Transition, Study Skills, Financial Literacy)</a:t>
            </a:r>
          </a:p>
          <a:p>
            <a:pPr indent="-381000" lvl="0" marL="457200" rtl="0"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2400">
                <a:solidFill>
                  <a:srgbClr val="434343"/>
                </a:solidFill>
              </a:rPr>
              <a:t>Textbook/Equipment Lending Resources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4200" y="3202924"/>
            <a:ext cx="1498924" cy="173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800"/>
              <a:t>Coursework: The SEP First Year Experience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b="1" lang="en">
                <a:solidFill>
                  <a:srgbClr val="434343"/>
                </a:solidFill>
              </a:rPr>
              <a:t>The Reason:</a:t>
            </a:r>
          </a:p>
          <a:p>
            <a:pPr indent="-342900" lvl="1" marL="914400" rtl="0"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1800">
                <a:solidFill>
                  <a:srgbClr val="434343"/>
                </a:solidFill>
              </a:rPr>
              <a:t>More Complete and Timely Information</a:t>
            </a:r>
          </a:p>
          <a:p>
            <a:pPr indent="-342900" lvl="1" marL="914400" rtl="0"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1800">
                <a:solidFill>
                  <a:srgbClr val="434343"/>
                </a:solidFill>
              </a:rPr>
              <a:t>Consistent Scheduling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b="1" lang="en">
                <a:solidFill>
                  <a:srgbClr val="434343"/>
                </a:solidFill>
              </a:rPr>
              <a:t>The Plan:</a:t>
            </a:r>
          </a:p>
          <a:p>
            <a:pPr indent="-342900" lvl="1" marL="914400"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1800">
                <a:solidFill>
                  <a:srgbClr val="434343"/>
                </a:solidFill>
              </a:rPr>
              <a:t>120 students, 3 terms/1 year,  Low-Cost/Open Source Textbooks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</a:pPr>
            <a:r>
              <a:rPr b="1" lang="en">
                <a:solidFill>
                  <a:srgbClr val="434343"/>
                </a:solidFill>
              </a:rPr>
              <a:t>Potential overlap for faculty:</a:t>
            </a:r>
          </a:p>
          <a:p>
            <a:pPr indent="-342900" lvl="1" marL="914400" rtl="0"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1800">
                <a:solidFill>
                  <a:srgbClr val="434343"/>
                </a:solidFill>
              </a:rPr>
              <a:t>In 2 years: Is this a model that could/should be institution-wide?</a:t>
            </a:r>
          </a:p>
          <a:p>
            <a:pPr indent="-342900" lvl="1" marL="914400"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1800">
                <a:solidFill>
                  <a:srgbClr val="434343"/>
                </a:solidFill>
              </a:rPr>
              <a:t>Assist with text development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800"/>
              <a:t>Micro-Assessments and Pre/Post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434343"/>
                </a:solidFill>
              </a:rPr>
              <a:t>Textbooks</a:t>
            </a:r>
            <a:r>
              <a:rPr lang="en" sz="2400">
                <a:solidFill>
                  <a:srgbClr val="434343"/>
                </a:solidFill>
              </a:rPr>
              <a:t>: Most commonly purchased online (62%), 45% have not purchased a required book.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434343"/>
                </a:solidFill>
              </a:rPr>
              <a:t>Technology</a:t>
            </a:r>
            <a:r>
              <a:rPr lang="en" sz="2400">
                <a:solidFill>
                  <a:srgbClr val="434343"/>
                </a:solidFill>
              </a:rPr>
              <a:t>: 14% lack 24-hour access to computing resources, 8% don’t have a smartphone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434343"/>
                </a:solidFill>
              </a:rPr>
              <a:t>Social Media</a:t>
            </a:r>
            <a:r>
              <a:rPr lang="en" sz="2400">
                <a:solidFill>
                  <a:srgbClr val="434343"/>
                </a:solidFill>
              </a:rPr>
              <a:t>: 82% use Facebook 1/week, 40% FB is the Social Network they use most often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800"/>
              <a:t>Discussion Points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2400">
                <a:solidFill>
                  <a:srgbClr val="434343"/>
                </a:solidFill>
              </a:rPr>
              <a:t>What are faculty seeing?</a:t>
            </a:r>
          </a:p>
          <a:p>
            <a:pPr indent="-381000" lvl="0" marL="457200"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2400">
                <a:solidFill>
                  <a:srgbClr val="434343"/>
                </a:solidFill>
              </a:rPr>
              <a:t>What role should all of us, the institution and community, be playing in students lives?</a:t>
            </a:r>
          </a:p>
          <a:p>
            <a:pPr indent="-381000" lvl="0" marL="457200"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en" sz="2400">
                <a:solidFill>
                  <a:srgbClr val="434343"/>
                </a:solidFill>
              </a:rPr>
              <a:t>What can SEP do for you?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5950" y="2984500"/>
            <a:ext cx="2025650" cy="202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